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1" r:id="rId3"/>
    <p:sldId id="256" r:id="rId4"/>
    <p:sldId id="257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59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6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60E8-6614-48DD-A4BC-9533C3F3C2C1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948A-CE46-424C-98B0-2ED256564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60E8-6614-48DD-A4BC-9533C3F3C2C1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948A-CE46-424C-98B0-2ED256564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60E8-6614-48DD-A4BC-9533C3F3C2C1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948A-CE46-424C-98B0-2ED256564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60E8-6614-48DD-A4BC-9533C3F3C2C1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948A-CE46-424C-98B0-2ED256564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60E8-6614-48DD-A4BC-9533C3F3C2C1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948A-CE46-424C-98B0-2ED256564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60E8-6614-48DD-A4BC-9533C3F3C2C1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948A-CE46-424C-98B0-2ED256564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60E8-6614-48DD-A4BC-9533C3F3C2C1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948A-CE46-424C-98B0-2ED256564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60E8-6614-48DD-A4BC-9533C3F3C2C1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948A-CE46-424C-98B0-2ED256564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60E8-6614-48DD-A4BC-9533C3F3C2C1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948A-CE46-424C-98B0-2ED256564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60E8-6614-48DD-A4BC-9533C3F3C2C1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948A-CE46-424C-98B0-2ED256564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60E8-6614-48DD-A4BC-9533C3F3C2C1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6948A-CE46-424C-98B0-2ED256564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160E8-6614-48DD-A4BC-9533C3F3C2C1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6948A-CE46-424C-98B0-2ED256564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243428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Відмінювання кількісних  числівників</a:t>
            </a:r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3068960"/>
            <a:ext cx="74888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latin typeface="Century Schoolbook" panose="02040604050505020304" pitchFamily="18" charset="0"/>
              </a:rPr>
              <a:t>Багато в класі учнів гідних,</a:t>
            </a:r>
          </a:p>
          <a:p>
            <a:pPr algn="ctr"/>
            <a:r>
              <a:rPr lang="uk-UA" sz="3200" dirty="0" smtClean="0">
                <a:latin typeface="Century Schoolbook" panose="02040604050505020304" pitchFamily="18" charset="0"/>
              </a:rPr>
              <a:t>І працювати сьогодні треба плідно. </a:t>
            </a:r>
          </a:p>
          <a:p>
            <a:pPr algn="ctr"/>
            <a:r>
              <a:rPr lang="uk-UA" sz="3200" dirty="0" smtClean="0">
                <a:latin typeface="Century Schoolbook" panose="02040604050505020304" pitchFamily="18" charset="0"/>
              </a:rPr>
              <a:t>Девіз придумала для цього:</a:t>
            </a:r>
          </a:p>
          <a:p>
            <a:pPr algn="ctr"/>
            <a:r>
              <a:rPr lang="uk-UA" sz="3200" dirty="0" smtClean="0">
                <a:latin typeface="Century Schoolbook" panose="02040604050505020304" pitchFamily="18" charset="0"/>
              </a:rPr>
              <a:t> </a:t>
            </a:r>
            <a:r>
              <a:rPr lang="uk-UA" sz="3200" i="1" dirty="0" smtClean="0">
                <a:latin typeface="Century Schoolbook" panose="02040604050505020304" pitchFamily="18" charset="0"/>
              </a:rPr>
              <a:t>Один за всіх, і всі за одного</a:t>
            </a:r>
            <a:r>
              <a:rPr lang="uk-UA" sz="3200" dirty="0" smtClean="0">
                <a:latin typeface="Century Schoolbook" panose="02040604050505020304" pitchFamily="18" charset="0"/>
              </a:rPr>
              <a:t>.</a:t>
            </a:r>
            <a:endParaRPr lang="uk-UA" sz="3200" dirty="0">
              <a:latin typeface="Century Schoolbook" panose="02040604050505020304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340" y="5013176"/>
            <a:ext cx="2533464" cy="1688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Робота-переклад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628800"/>
            <a:ext cx="74523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 smtClean="0">
                <a:latin typeface="Century Schoolbook" panose="02040604050505020304" pitchFamily="18" charset="0"/>
              </a:rPr>
              <a:t>Буратино попал в сказочную страну. Он был удивлён тем количеством числительных, которые живут в мире сказок. Оказывается, есть сказки о трёх желаниях короля, про семи гномов, о сорока разбойниках. А двенадцать месяцев – настоящие мужчины! Он был поражен, что тысячу и одну ночь можно рассказывать сказки, а главное – свое желание можно загадать на цветочке с семью лепестками. На удивление, ему захотелось перечитать эти сказки и стать ближе к их магическим  цифрам.</a:t>
            </a:r>
            <a:endParaRPr lang="ru-RU" sz="2400" dirty="0">
              <a:latin typeface="Century Schoolbook" panose="020406040505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1083"/>
            <a:ext cx="1054461" cy="138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20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Клоуз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-тест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00200"/>
            <a:ext cx="7812360" cy="4525963"/>
          </a:xfrm>
        </p:spPr>
        <p:txBody>
          <a:bodyPr>
            <a:normAutofit fontScale="92500"/>
          </a:bodyPr>
          <a:lstStyle/>
          <a:p>
            <a:pPr>
              <a:buBlip>
                <a:blip r:embed="rId2"/>
              </a:buBlip>
            </a:pPr>
            <a:r>
              <a:rPr lang="uk-UA" dirty="0" smtClean="0">
                <a:latin typeface="Century Schoolbook" panose="02040604050505020304" pitchFamily="18" charset="0"/>
              </a:rPr>
              <a:t>Кількісні числівники – це…</a:t>
            </a:r>
          </a:p>
          <a:p>
            <a:pPr>
              <a:buBlip>
                <a:blip r:embed="rId2"/>
              </a:buBlip>
            </a:pPr>
            <a:r>
              <a:rPr lang="uk-UA" dirty="0" smtClean="0">
                <a:latin typeface="Century Schoolbook" panose="02040604050505020304" pitchFamily="18" charset="0"/>
              </a:rPr>
              <a:t>Власне кількісні числівники – це …</a:t>
            </a:r>
          </a:p>
          <a:p>
            <a:pPr>
              <a:buBlip>
                <a:blip r:embed="rId2"/>
              </a:buBlip>
            </a:pPr>
            <a:r>
              <a:rPr lang="uk-UA" dirty="0" smtClean="0">
                <a:latin typeface="Century Schoolbook" panose="02040604050505020304" pitchFamily="18" charset="0"/>
              </a:rPr>
              <a:t>Числівник </a:t>
            </a:r>
            <a:r>
              <a:rPr lang="uk-UA" i="1" dirty="0" smtClean="0">
                <a:latin typeface="Century Schoolbook" panose="02040604050505020304" pitchFamily="18" charset="0"/>
              </a:rPr>
              <a:t>один</a:t>
            </a:r>
            <a:r>
              <a:rPr lang="uk-UA" dirty="0" smtClean="0">
                <a:latin typeface="Century Schoolbook" panose="02040604050505020304" pitchFamily="18" charset="0"/>
              </a:rPr>
              <a:t> змінюється…</a:t>
            </a:r>
          </a:p>
          <a:p>
            <a:pPr>
              <a:buBlip>
                <a:blip r:embed="rId2"/>
              </a:buBlip>
            </a:pPr>
            <a:r>
              <a:rPr lang="uk-UA" dirty="0" smtClean="0">
                <a:latin typeface="Century Schoolbook" panose="02040604050505020304" pitchFamily="18" charset="0"/>
              </a:rPr>
              <a:t>Числівники </a:t>
            </a:r>
            <a:r>
              <a:rPr lang="uk-UA" i="1" dirty="0" smtClean="0">
                <a:latin typeface="Century Schoolbook" panose="02040604050505020304" pitchFamily="18" charset="0"/>
              </a:rPr>
              <a:t>три, чотири </a:t>
            </a:r>
            <a:r>
              <a:rPr lang="uk-UA" dirty="0" smtClean="0">
                <a:latin typeface="Century Schoolbook" panose="02040604050505020304" pitchFamily="18" charset="0"/>
              </a:rPr>
              <a:t>відмінюються як …</a:t>
            </a:r>
          </a:p>
          <a:p>
            <a:pPr>
              <a:buBlip>
                <a:blip r:embed="rId2"/>
              </a:buBlip>
            </a:pPr>
            <a:r>
              <a:rPr lang="uk-UA" dirty="0" smtClean="0">
                <a:latin typeface="Century Schoolbook" panose="02040604050505020304" pitchFamily="18" charset="0"/>
              </a:rPr>
              <a:t>У складених числівниках – назвах десятків – відмінюються …</a:t>
            </a:r>
          </a:p>
          <a:p>
            <a:pPr>
              <a:buBlip>
                <a:blip r:embed="rId2"/>
              </a:buBlip>
            </a:pPr>
            <a:r>
              <a:rPr lang="uk-UA" dirty="0" smtClean="0">
                <a:latin typeface="Century Schoolbook" panose="02040604050505020304" pitchFamily="18" charset="0"/>
              </a:rPr>
              <a:t>У складних числівниках змінюється …</a:t>
            </a:r>
            <a:endParaRPr lang="ru-RU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81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«Незакінчене речення»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547664" y="2132856"/>
            <a:ext cx="7139136" cy="3993307"/>
          </a:xfrm>
        </p:spPr>
        <p:txBody>
          <a:bodyPr/>
          <a:lstStyle/>
          <a:p>
            <a:r>
              <a:rPr lang="uk-UA" b="1" i="1" dirty="0" smtClean="0">
                <a:solidFill>
                  <a:srgbClr val="006600"/>
                </a:solidFill>
                <a:latin typeface="Century Schoolbook" panose="02040604050505020304" pitchFamily="18" charset="0"/>
              </a:rPr>
              <a:t>На уроці я зрозумів (</a:t>
            </a:r>
            <a:r>
              <a:rPr lang="uk-UA" b="1" i="1" dirty="0" err="1" smtClean="0">
                <a:solidFill>
                  <a:srgbClr val="006600"/>
                </a:solidFill>
                <a:latin typeface="Century Schoolbook" panose="02040604050505020304" pitchFamily="18" charset="0"/>
              </a:rPr>
              <a:t>ла</a:t>
            </a:r>
            <a:r>
              <a:rPr lang="uk-UA" b="1" i="1" dirty="0" smtClean="0">
                <a:solidFill>
                  <a:srgbClr val="006600"/>
                </a:solidFill>
                <a:latin typeface="Century Schoolbook" panose="02040604050505020304" pitchFamily="18" charset="0"/>
              </a:rPr>
              <a:t>) …</a:t>
            </a:r>
          </a:p>
          <a:p>
            <a:r>
              <a:rPr lang="uk-UA" b="1" i="1" dirty="0" smtClean="0">
                <a:solidFill>
                  <a:srgbClr val="006600"/>
                </a:solidFill>
                <a:latin typeface="Century Schoolbook" panose="02040604050505020304" pitchFamily="18" charset="0"/>
              </a:rPr>
              <a:t>Я знаю…</a:t>
            </a:r>
          </a:p>
          <a:p>
            <a:r>
              <a:rPr lang="uk-UA" b="1" i="1" dirty="0" smtClean="0">
                <a:solidFill>
                  <a:srgbClr val="006600"/>
                </a:solidFill>
                <a:latin typeface="Century Schoolbook" panose="02040604050505020304" pitchFamily="18" charset="0"/>
              </a:rPr>
              <a:t>Я вмію…</a:t>
            </a:r>
          </a:p>
          <a:p>
            <a:r>
              <a:rPr lang="uk-UA" b="1" i="1" dirty="0" smtClean="0">
                <a:solidFill>
                  <a:srgbClr val="006600"/>
                </a:solidFill>
                <a:latin typeface="Century Schoolbook" panose="02040604050505020304" pitchFamily="18" charset="0"/>
              </a:rPr>
              <a:t>Хотів(</a:t>
            </a:r>
            <a:r>
              <a:rPr lang="uk-UA" b="1" i="1" dirty="0" err="1" smtClean="0">
                <a:solidFill>
                  <a:srgbClr val="006600"/>
                </a:solidFill>
                <a:latin typeface="Century Schoolbook" panose="02040604050505020304" pitchFamily="18" charset="0"/>
              </a:rPr>
              <a:t>ла</a:t>
            </a:r>
            <a:r>
              <a:rPr lang="uk-UA" b="1" i="1" dirty="0" smtClean="0">
                <a:solidFill>
                  <a:srgbClr val="006600"/>
                </a:solidFill>
                <a:latin typeface="Century Schoolbook" panose="02040604050505020304" pitchFamily="18" charset="0"/>
              </a:rPr>
              <a:t>) би/б побажати</a:t>
            </a:r>
            <a:endParaRPr lang="ru-RU" b="1" i="1" dirty="0">
              <a:solidFill>
                <a:srgbClr val="006600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Домашнє завдання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268760"/>
            <a:ext cx="7488832" cy="485740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uk-UA" b="1" u="sng" dirty="0" err="1" smtClean="0">
                <a:latin typeface="Century Schoolbook" panose="02040604050505020304" pitchFamily="18" charset="0"/>
              </a:rPr>
              <a:t>Обов</a:t>
            </a:r>
            <a:r>
              <a:rPr lang="en-US" b="1" u="sng" dirty="0" smtClean="0">
                <a:latin typeface="Century Schoolbook" panose="02040604050505020304" pitchFamily="18" charset="0"/>
              </a:rPr>
              <a:t>’</a:t>
            </a:r>
            <a:r>
              <a:rPr lang="uk-UA" b="1" u="sng" dirty="0" err="1" smtClean="0">
                <a:latin typeface="Century Schoolbook" panose="02040604050505020304" pitchFamily="18" charset="0"/>
              </a:rPr>
              <a:t>язкове</a:t>
            </a:r>
            <a:r>
              <a:rPr lang="uk-UA" b="1" u="sng" dirty="0" smtClean="0">
                <a:latin typeface="Century Schoolbook" panose="020406040505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uk-UA" dirty="0" smtClean="0">
                <a:latin typeface="Century Schoolbook" panose="02040604050505020304" pitchFamily="18" charset="0"/>
              </a:rPr>
              <a:t>Опрацювати матеріал пар. 36.</a:t>
            </a:r>
          </a:p>
          <a:p>
            <a:pPr marL="0" indent="0" algn="just">
              <a:buNone/>
            </a:pPr>
            <a:endParaRPr lang="uk-UA" dirty="0" smtClean="0">
              <a:latin typeface="Century Schoolbook" panose="02040604050505020304" pitchFamily="18" charset="0"/>
            </a:endParaRPr>
          </a:p>
          <a:p>
            <a:pPr marL="0" indent="0" algn="just">
              <a:buNone/>
            </a:pPr>
            <a:r>
              <a:rPr lang="uk-UA" b="1" dirty="0" smtClean="0">
                <a:latin typeface="Century Schoolbook" panose="02040604050505020304" pitchFamily="18" charset="0"/>
              </a:rPr>
              <a:t>На вибір:</a:t>
            </a:r>
          </a:p>
          <a:p>
            <a:pPr marL="0" indent="0" algn="just">
              <a:buNone/>
            </a:pPr>
            <a:r>
              <a:rPr lang="uk-UA" dirty="0" smtClean="0">
                <a:latin typeface="Century Schoolbook" panose="02040604050505020304" pitchFamily="18" charset="0"/>
              </a:rPr>
              <a:t>1. Виконати вправу 332 (записати текст, замінивши цифри словами) (Д. р.);</a:t>
            </a:r>
          </a:p>
          <a:p>
            <a:pPr marL="0" indent="0" algn="just">
              <a:buNone/>
            </a:pPr>
            <a:endParaRPr lang="uk-UA" dirty="0" smtClean="0">
              <a:latin typeface="Century Schoolbook" panose="02040604050505020304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latin typeface="Century Schoolbook" panose="02040604050505020304" pitchFamily="18" charset="0"/>
              </a:rPr>
              <a:t>2</a:t>
            </a:r>
            <a:r>
              <a:rPr lang="uk-UA" dirty="0">
                <a:latin typeface="Century Schoolbook" panose="02040604050505020304" pitchFamily="18" charset="0"/>
              </a:rPr>
              <a:t>. </a:t>
            </a:r>
            <a:r>
              <a:rPr lang="uk-UA" i="1" dirty="0">
                <a:solidFill>
                  <a:srgbClr val="C00000"/>
                </a:solidFill>
                <a:latin typeface="Century Schoolbook" panose="02040604050505020304" pitchFamily="18" charset="0"/>
              </a:rPr>
              <a:t>«Я – </a:t>
            </a:r>
            <a:r>
              <a:rPr lang="uk-UA" i="1" dirty="0" err="1">
                <a:solidFill>
                  <a:srgbClr val="C00000"/>
                </a:solidFill>
                <a:latin typeface="Century Schoolbook" panose="02040604050505020304" pitchFamily="18" charset="0"/>
              </a:rPr>
              <a:t>копірайтер</a:t>
            </a:r>
            <a:r>
              <a:rPr lang="uk-UA" i="1" dirty="0">
                <a:solidFill>
                  <a:srgbClr val="C00000"/>
                </a:solidFill>
                <a:latin typeface="Century Schoolbook" panose="02040604050505020304" pitchFamily="18" charset="0"/>
              </a:rPr>
              <a:t>»</a:t>
            </a:r>
          </a:p>
          <a:p>
            <a:pPr marL="0" indent="0" algn="just">
              <a:buNone/>
            </a:pPr>
            <a:r>
              <a:rPr lang="uk-UA" dirty="0" err="1" smtClean="0">
                <a:latin typeface="Century Schoolbook" panose="02040604050505020304" pitchFamily="18" charset="0"/>
              </a:rPr>
              <a:t>Копірайтер</a:t>
            </a:r>
            <a:r>
              <a:rPr lang="uk-UA" dirty="0" smtClean="0">
                <a:latin typeface="Century Schoolbook" panose="02040604050505020304" pitchFamily="18" charset="0"/>
              </a:rPr>
              <a:t> </a:t>
            </a:r>
            <a:r>
              <a:rPr lang="uk-UA" dirty="0">
                <a:latin typeface="Century Schoolbook" panose="02040604050505020304" pitchFamily="18" charset="0"/>
              </a:rPr>
              <a:t>– це професіонал, який має глибокі знання в сфері рекламного бізнесу. Замовником </a:t>
            </a:r>
            <a:r>
              <a:rPr lang="uk-UA" dirty="0" err="1">
                <a:latin typeface="Century Schoolbook" panose="02040604050505020304" pitchFamily="18" charset="0"/>
              </a:rPr>
              <a:t>копірайтера</a:t>
            </a:r>
            <a:r>
              <a:rPr lang="uk-UA" dirty="0">
                <a:latin typeface="Century Schoolbook" panose="02040604050505020304" pitchFamily="18" charset="0"/>
              </a:rPr>
              <a:t> є всі, особливо ті, хто хоче вигідно продати свій товар. Хочеш спробувати себе в цьому амплуа? Перевір, чи зміг би ти стати гарним </a:t>
            </a:r>
            <a:r>
              <a:rPr lang="uk-UA" dirty="0" err="1">
                <a:latin typeface="Century Schoolbook" panose="02040604050505020304" pitchFamily="18" charset="0"/>
              </a:rPr>
              <a:t>копірайтером</a:t>
            </a:r>
            <a:r>
              <a:rPr lang="uk-UA" dirty="0">
                <a:latin typeface="Century Schoolbook" panose="02040604050505020304" pitchFamily="18" charset="0"/>
              </a:rPr>
              <a:t>. </a:t>
            </a:r>
            <a:r>
              <a:rPr lang="uk-UA" u="sng" dirty="0">
                <a:latin typeface="Century Schoolbook" panose="02040604050505020304" pitchFamily="18" charset="0"/>
              </a:rPr>
              <a:t>Розроби рекламу «Цікаво про числівник» і перевір її на своїх друзях. </a:t>
            </a:r>
            <a:r>
              <a:rPr lang="uk-UA" dirty="0">
                <a:latin typeface="Century Schoolbook" panose="02040604050505020304" pitchFamily="18" charset="0"/>
              </a:rPr>
              <a:t>Якщо вони побіжать працювати з додатковою літературою, значить твоя реклама подіяла</a:t>
            </a:r>
            <a:r>
              <a:rPr lang="uk-UA" dirty="0" smtClean="0">
                <a:latin typeface="Century Schoolbook" panose="02040604050505020304" pitchFamily="18" charset="0"/>
              </a:rPr>
              <a:t>. (В. р.)</a:t>
            </a:r>
            <a:endParaRPr lang="uk-UA" dirty="0">
              <a:latin typeface="Century Schoolbook" panose="020406040505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Відмінки числівників</a:t>
            </a: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772816"/>
            <a:ext cx="50405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latin typeface="Century Schoolbook" panose="02040604050505020304" pitchFamily="18" charset="0"/>
              </a:rPr>
              <a:t>Н. в. скільки?</a:t>
            </a:r>
          </a:p>
          <a:p>
            <a:r>
              <a:rPr lang="uk-UA" sz="3600" b="1" dirty="0" smtClean="0">
                <a:latin typeface="Century Schoolbook" panose="02040604050505020304" pitchFamily="18" charset="0"/>
              </a:rPr>
              <a:t>Р. в. скількох?</a:t>
            </a:r>
          </a:p>
          <a:p>
            <a:r>
              <a:rPr lang="uk-UA" sz="3600" b="1" dirty="0" smtClean="0">
                <a:latin typeface="Century Schoolbook" panose="02040604050505020304" pitchFamily="18" charset="0"/>
              </a:rPr>
              <a:t>Д. в. скільком?</a:t>
            </a:r>
          </a:p>
          <a:p>
            <a:r>
              <a:rPr lang="uk-UA" sz="3600" b="1" dirty="0" smtClean="0">
                <a:latin typeface="Century Schoolbook" panose="02040604050505020304" pitchFamily="18" charset="0"/>
              </a:rPr>
              <a:t>З. в. скільки?</a:t>
            </a:r>
          </a:p>
          <a:p>
            <a:r>
              <a:rPr lang="uk-UA" sz="3600" b="1" dirty="0" smtClean="0">
                <a:latin typeface="Century Schoolbook" panose="02040604050505020304" pitchFamily="18" charset="0"/>
              </a:rPr>
              <a:t>О. в. скількома?</a:t>
            </a:r>
          </a:p>
          <a:p>
            <a:r>
              <a:rPr lang="uk-UA" sz="3600" b="1" dirty="0" smtClean="0">
                <a:latin typeface="Century Schoolbook" panose="02040604050505020304" pitchFamily="18" charset="0"/>
              </a:rPr>
              <a:t>М. в. (на) скількох?</a:t>
            </a:r>
            <a:endParaRPr lang="uk-UA" sz="3600" b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56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60" y="180835"/>
            <a:ext cx="1271788" cy="261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3" y="188641"/>
            <a:ext cx="7360039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dirty="0" smtClean="0">
                <a:latin typeface="Century Schoolbook" panose="02040604050505020304" pitchFamily="18" charset="0"/>
              </a:rPr>
              <a:t>Числівник </a:t>
            </a:r>
            <a:r>
              <a:rPr lang="uk-UA" b="1" u="sng" dirty="0" smtClean="0">
                <a:latin typeface="Century Schoolbook" panose="02040604050505020304" pitchFamily="18" charset="0"/>
              </a:rPr>
              <a:t>один</a:t>
            </a:r>
            <a:r>
              <a:rPr lang="uk-UA" b="1" dirty="0" smtClean="0">
                <a:latin typeface="Century Schoolbook" panose="02040604050505020304" pitchFamily="18" charset="0"/>
              </a:rPr>
              <a:t> може мати значення як конкретного числа, так і невизначеності, із значенням якийсь або не розчленованості, єдності.  </a:t>
            </a:r>
            <a:r>
              <a:rPr lang="uk-UA" b="1" i="1" dirty="0" smtClean="0">
                <a:latin typeface="Century Schoolbook" panose="02040604050505020304" pitchFamily="18" charset="0"/>
              </a:rPr>
              <a:t>(</a:t>
            </a:r>
            <a:r>
              <a:rPr lang="uk-UA" b="1" i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Одна ластівка не робить весни.  Одним колесом не поїдеш. Одна бджола меду не наносить</a:t>
            </a:r>
            <a:r>
              <a:rPr lang="uk-UA" b="1" i="1" dirty="0" smtClean="0">
                <a:latin typeface="Century Schoolbook" panose="02040604050505020304" pitchFamily="18" charset="0"/>
              </a:rPr>
              <a:t>). </a:t>
            </a:r>
            <a:endParaRPr lang="uk-UA" b="1" i="1" dirty="0">
              <a:latin typeface="Century Schoolbook" panose="020406040505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844825"/>
            <a:ext cx="73600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Числівник</a:t>
            </a:r>
            <a:r>
              <a:rPr lang="uk-UA" sz="28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 </a:t>
            </a:r>
            <a:r>
              <a:rPr lang="uk-UA" sz="2800" b="1" u="sng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один</a:t>
            </a:r>
            <a:r>
              <a:rPr lang="uk-UA" sz="28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 </a:t>
            </a:r>
            <a:r>
              <a:rPr lang="uk-UA" sz="2800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змінюється за числами, родами (в однині) і відмінками</a:t>
            </a:r>
            <a:endParaRPr lang="uk-UA" sz="2800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8" t="68042" r="7761" b="8219"/>
          <a:stretch/>
        </p:blipFill>
        <p:spPr bwMode="auto">
          <a:xfrm>
            <a:off x="131860" y="2996952"/>
            <a:ext cx="8952269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3748" y="188640"/>
            <a:ext cx="6599076" cy="57606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Гра «Ланцюжок»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7042" y="1792916"/>
            <a:ext cx="576064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2600" dirty="0" smtClean="0">
                <a:latin typeface="Century Schoolbook" panose="02040604050505020304" pitchFamily="18" charset="0"/>
              </a:rPr>
              <a:t>Брехень багато, а правда (одна). 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600" dirty="0">
                <a:latin typeface="Century Schoolbook" panose="02040604050505020304" pitchFamily="18" charset="0"/>
              </a:rPr>
              <a:t>Що (одна)  </a:t>
            </a:r>
            <a:r>
              <a:rPr lang="uk-UA" sz="2600" dirty="0" smtClean="0">
                <a:latin typeface="Century Schoolbook" panose="02040604050505020304" pitchFamily="18" charset="0"/>
              </a:rPr>
              <a:t>людині добре, іншій – зле. 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600" dirty="0" smtClean="0">
                <a:solidFill>
                  <a:prstClr val="black"/>
                </a:solidFill>
                <a:latin typeface="Century Schoolbook" panose="02040604050505020304" pitchFamily="18" charset="0"/>
              </a:rPr>
              <a:t>(Одна</a:t>
            </a:r>
            <a:r>
              <a:rPr lang="uk-UA" sz="2600" dirty="0">
                <a:solidFill>
                  <a:prstClr val="black"/>
                </a:solidFill>
                <a:latin typeface="Century Schoolbook" panose="02040604050505020304" pitchFamily="18" charset="0"/>
              </a:rPr>
              <a:t>)</a:t>
            </a:r>
            <a:r>
              <a:rPr lang="uk-UA" sz="2600" dirty="0" smtClean="0">
                <a:latin typeface="Century Schoolbook" panose="02040604050505020304" pitchFamily="18" charset="0"/>
              </a:rPr>
              <a:t> рукою воли поганяє, а другою сльози утирає. 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600" dirty="0">
                <a:latin typeface="Century Schoolbook" panose="02040604050505020304" pitchFamily="18" charset="0"/>
              </a:rPr>
              <a:t>З (одна) людини </a:t>
            </a:r>
            <a:r>
              <a:rPr lang="uk-UA" sz="2600" dirty="0" smtClean="0">
                <a:latin typeface="Century Schoolbook" panose="02040604050505020304" pitchFamily="18" charset="0"/>
              </a:rPr>
              <a:t>немає вигоди. 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600" dirty="0" smtClean="0">
                <a:latin typeface="Century Schoolbook" panose="02040604050505020304" pitchFamily="18" charset="0"/>
              </a:rPr>
              <a:t>В ліс ідуть, на </a:t>
            </a:r>
            <a:r>
              <a:rPr lang="uk-UA" sz="2600" dirty="0">
                <a:latin typeface="Century Schoolbook" panose="02040604050505020304" pitchFamily="18" charset="0"/>
              </a:rPr>
              <a:t>трьох (одна)  </a:t>
            </a:r>
            <a:r>
              <a:rPr lang="uk-UA" sz="2600" dirty="0" smtClean="0">
                <a:latin typeface="Century Schoolbook" panose="02040604050505020304" pitchFamily="18" charset="0"/>
              </a:rPr>
              <a:t>сокиру беруть. 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600" dirty="0" smtClean="0">
                <a:latin typeface="Century Schoolbook" panose="02040604050505020304" pitchFamily="18" charset="0"/>
              </a:rPr>
              <a:t>Він уже сім літ </a:t>
            </a:r>
            <a:r>
              <a:rPr lang="uk-UA" sz="2600" dirty="0">
                <a:latin typeface="Century Schoolbook" panose="02040604050505020304" pitchFamily="18" charset="0"/>
              </a:rPr>
              <a:t>на (одна)  </a:t>
            </a:r>
            <a:r>
              <a:rPr lang="uk-UA" sz="2600" dirty="0" smtClean="0">
                <a:latin typeface="Century Schoolbook" panose="02040604050505020304" pitchFamily="18" charset="0"/>
              </a:rPr>
              <a:t>дудці грає.</a:t>
            </a:r>
            <a:endParaRPr lang="uk-UA" sz="2600" dirty="0">
              <a:latin typeface="Century Schoolbook" panose="020406040505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792916"/>
            <a:ext cx="16561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9900"/>
                </a:solidFill>
                <a:latin typeface="Century Schoolbook" panose="02040604050505020304" pitchFamily="18" charset="0"/>
              </a:rPr>
              <a:t>Н. в.</a:t>
            </a:r>
          </a:p>
          <a:p>
            <a:endParaRPr lang="ru-RU" sz="2800" b="1" dirty="0" smtClean="0">
              <a:solidFill>
                <a:srgbClr val="009900"/>
              </a:solidFill>
              <a:latin typeface="Century Schoolbook" panose="02040604050505020304" pitchFamily="18" charset="0"/>
            </a:endParaRPr>
          </a:p>
          <a:p>
            <a:r>
              <a:rPr lang="ru-RU" sz="2800" b="1" dirty="0" smtClean="0">
                <a:solidFill>
                  <a:srgbClr val="009900"/>
                </a:solidFill>
                <a:latin typeface="Century Schoolbook" panose="02040604050505020304" pitchFamily="18" charset="0"/>
              </a:rPr>
              <a:t>Р</a:t>
            </a:r>
            <a:r>
              <a:rPr lang="ru-RU" sz="2800" b="1" dirty="0">
                <a:solidFill>
                  <a:srgbClr val="009900"/>
                </a:solidFill>
                <a:latin typeface="Century Schoolbook" panose="02040604050505020304" pitchFamily="18" charset="0"/>
              </a:rPr>
              <a:t>. в.</a:t>
            </a:r>
          </a:p>
          <a:p>
            <a:endParaRPr lang="ru-RU" sz="2800" b="1" dirty="0" smtClean="0">
              <a:solidFill>
                <a:srgbClr val="009900"/>
              </a:solidFill>
              <a:latin typeface="Century Schoolbook" panose="02040604050505020304" pitchFamily="18" charset="0"/>
            </a:endParaRPr>
          </a:p>
          <a:p>
            <a:r>
              <a:rPr lang="ru-RU" sz="2800" b="1" dirty="0" smtClean="0">
                <a:solidFill>
                  <a:srgbClr val="009900"/>
                </a:solidFill>
                <a:latin typeface="Century Schoolbook" panose="02040604050505020304" pitchFamily="18" charset="0"/>
              </a:rPr>
              <a:t>Д</a:t>
            </a:r>
            <a:r>
              <a:rPr lang="ru-RU" sz="2800" b="1" dirty="0">
                <a:solidFill>
                  <a:srgbClr val="009900"/>
                </a:solidFill>
                <a:latin typeface="Century Schoolbook" panose="02040604050505020304" pitchFamily="18" charset="0"/>
              </a:rPr>
              <a:t>. в.</a:t>
            </a:r>
          </a:p>
          <a:p>
            <a:endParaRPr lang="ru-RU" sz="2800" b="1" dirty="0" smtClean="0">
              <a:solidFill>
                <a:srgbClr val="009900"/>
              </a:solidFill>
              <a:latin typeface="Century Schoolbook" panose="02040604050505020304" pitchFamily="18" charset="0"/>
            </a:endParaRPr>
          </a:p>
          <a:p>
            <a:r>
              <a:rPr lang="ru-RU" sz="2800" b="1" dirty="0" smtClean="0">
                <a:solidFill>
                  <a:srgbClr val="009900"/>
                </a:solidFill>
                <a:latin typeface="Century Schoolbook" panose="02040604050505020304" pitchFamily="18" charset="0"/>
              </a:rPr>
              <a:t>З</a:t>
            </a:r>
            <a:r>
              <a:rPr lang="ru-RU" sz="2800" b="1" dirty="0">
                <a:solidFill>
                  <a:srgbClr val="009900"/>
                </a:solidFill>
                <a:latin typeface="Century Schoolbook" panose="02040604050505020304" pitchFamily="18" charset="0"/>
              </a:rPr>
              <a:t>. в.</a:t>
            </a:r>
          </a:p>
          <a:p>
            <a:endParaRPr lang="ru-RU" sz="2800" b="1" dirty="0" smtClean="0">
              <a:solidFill>
                <a:srgbClr val="009900"/>
              </a:solidFill>
              <a:latin typeface="Century Schoolbook" panose="02040604050505020304" pitchFamily="18" charset="0"/>
            </a:endParaRPr>
          </a:p>
          <a:p>
            <a:r>
              <a:rPr lang="ru-RU" sz="2800" b="1" dirty="0" smtClean="0">
                <a:solidFill>
                  <a:srgbClr val="009900"/>
                </a:solidFill>
                <a:latin typeface="Century Schoolbook" panose="02040604050505020304" pitchFamily="18" charset="0"/>
              </a:rPr>
              <a:t>О</a:t>
            </a:r>
            <a:r>
              <a:rPr lang="ru-RU" sz="2800" b="1" dirty="0">
                <a:solidFill>
                  <a:srgbClr val="009900"/>
                </a:solidFill>
                <a:latin typeface="Century Schoolbook" panose="02040604050505020304" pitchFamily="18" charset="0"/>
              </a:rPr>
              <a:t>. в.</a:t>
            </a:r>
          </a:p>
          <a:p>
            <a:endParaRPr lang="ru-RU" sz="2800" b="1" dirty="0" smtClean="0">
              <a:solidFill>
                <a:srgbClr val="009900"/>
              </a:solidFill>
              <a:latin typeface="Century Schoolbook" panose="02040604050505020304" pitchFamily="18" charset="0"/>
            </a:endParaRPr>
          </a:p>
          <a:p>
            <a:r>
              <a:rPr lang="ru-RU" sz="2800" b="1" dirty="0" smtClean="0">
                <a:solidFill>
                  <a:srgbClr val="009900"/>
                </a:solidFill>
                <a:latin typeface="Century Schoolbook" panose="02040604050505020304" pitchFamily="18" charset="0"/>
              </a:rPr>
              <a:t>М</a:t>
            </a:r>
            <a:r>
              <a:rPr lang="ru-RU" sz="2800" b="1" dirty="0">
                <a:solidFill>
                  <a:srgbClr val="009900"/>
                </a:solidFill>
                <a:latin typeface="Century Schoolbook" panose="02040604050505020304" pitchFamily="18" charset="0"/>
              </a:rPr>
              <a:t>. 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52965" y="915612"/>
            <a:ext cx="7452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u="sng" dirty="0" smtClean="0">
                <a:latin typeface="Century Schoolbook" panose="02040604050505020304" pitchFamily="18" charset="0"/>
              </a:rPr>
              <a:t>Завдання: </a:t>
            </a:r>
            <a:r>
              <a:rPr lang="uk-UA" sz="2000" i="1" dirty="0" smtClean="0">
                <a:latin typeface="Century Schoolbook" panose="02040604050505020304" pitchFamily="18" charset="0"/>
              </a:rPr>
              <a:t>відновити прислів’я, вставивши у відповідній формі числівники; записати їх послідовно за відмінками.</a:t>
            </a:r>
            <a:endParaRPr lang="uk-UA" sz="2000" i="1" dirty="0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488831" cy="129614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uk-UA" sz="2000" dirty="0" smtClean="0">
                <a:latin typeface="Century Schoolbook" panose="02040604050505020304" pitchFamily="18" charset="0"/>
              </a:rPr>
              <a:t/>
            </a:r>
            <a:br>
              <a:rPr lang="uk-UA" sz="2000" dirty="0" smtClean="0">
                <a:latin typeface="Century Schoolbook" panose="02040604050505020304" pitchFamily="18" charset="0"/>
              </a:rPr>
            </a:br>
            <a:r>
              <a:rPr lang="uk-UA" sz="2000" dirty="0" smtClean="0">
                <a:latin typeface="Century Schoolbook" panose="02040604050505020304" pitchFamily="18" charset="0"/>
              </a:rPr>
              <a:t/>
            </a:r>
            <a:br>
              <a:rPr lang="uk-UA" sz="2000" dirty="0" smtClean="0">
                <a:latin typeface="Century Schoolbook" panose="02040604050505020304" pitchFamily="18" charset="0"/>
              </a:rPr>
            </a:br>
            <a:r>
              <a:rPr lang="uk-UA" sz="2000" b="1" dirty="0" smtClean="0">
                <a:latin typeface="Century Schoolbook" panose="02040604050505020304" pitchFamily="18" charset="0"/>
              </a:rPr>
              <a:t>Два - символ руху, спрямованості до оновлення, протилежних начал і боротьби: Світло і Тьма, Добро і Зло, Життя і Смерть. </a:t>
            </a:r>
            <a:r>
              <a:rPr lang="uk-UA" sz="2000" dirty="0" smtClean="0">
                <a:latin typeface="Century Schoolbook" panose="02040604050505020304" pitchFamily="18" charset="0"/>
              </a:rPr>
              <a:t>(</a:t>
            </a:r>
            <a:r>
              <a:rPr lang="uk-UA" sz="2000" i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Два коти в одному мішку не помиряться. Між двома дубами зав'язло теля зубами</a:t>
            </a:r>
            <a:r>
              <a:rPr lang="uk-UA" sz="2000" dirty="0" smtClean="0">
                <a:latin typeface="Century Schoolbook" panose="02040604050505020304" pitchFamily="18" charset="0"/>
              </a:rPr>
              <a:t>).  </a:t>
            </a:r>
            <a:br>
              <a:rPr lang="uk-UA" sz="2000" dirty="0" smtClean="0">
                <a:latin typeface="Century Schoolbook" panose="02040604050505020304" pitchFamily="18" charset="0"/>
              </a:rPr>
            </a:b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1667"/>
            <a:ext cx="1223268" cy="1436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1772816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Числівник </a:t>
            </a:r>
            <a:r>
              <a:rPr lang="uk-UA" b="1" u="sng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два</a:t>
            </a:r>
            <a:r>
              <a:rPr lang="uk-UA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 має спільну форму для чоловічого і середнього роду (два береги, два озера) і форму дві для жіночого роду. За таким же принципом відмінюються також числівники </a:t>
            </a:r>
            <a:r>
              <a:rPr lang="uk-UA" b="1" u="sng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три</a:t>
            </a:r>
            <a:r>
              <a:rPr lang="uk-UA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 і </a:t>
            </a:r>
            <a:r>
              <a:rPr lang="uk-UA" b="1" u="sng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чотири.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t="31483" r="7277" b="51291"/>
          <a:stretch/>
        </p:blipFill>
        <p:spPr bwMode="auto">
          <a:xfrm>
            <a:off x="0" y="3212976"/>
            <a:ext cx="9073790" cy="261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03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260648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400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Числівники від </a:t>
            </a:r>
            <a:r>
              <a:rPr lang="uk-UA" sz="2400" b="1" u="sng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п’яти</a:t>
            </a:r>
            <a:r>
              <a:rPr lang="uk-UA" sz="2400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 до </a:t>
            </a:r>
            <a:r>
              <a:rPr lang="uk-UA" sz="2400" b="1" u="sng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вісімдесяти</a:t>
            </a:r>
            <a:r>
              <a:rPr lang="uk-UA" sz="2400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 відмінюються за окремим зразком.</a:t>
            </a:r>
            <a:endParaRPr lang="uk-UA" sz="2400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3" t="76551" r="14303" b="7116"/>
          <a:stretch/>
        </p:blipFill>
        <p:spPr bwMode="auto">
          <a:xfrm>
            <a:off x="47713" y="1628362"/>
            <a:ext cx="8846501" cy="264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7664" y="4653136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У складних числівниках – назвах десятків  - відмінюється тільки друга части, у складених числівниках кожне слово і пишеться, і відмінюється окремо.</a:t>
            </a:r>
            <a:endParaRPr lang="uk-UA" sz="2000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6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Орфоепічна хвилинка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340768"/>
            <a:ext cx="46923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latin typeface="Century Schoolbook" panose="02040604050505020304" pitchFamily="18" charset="0"/>
              </a:rPr>
              <a:t>Завдання</a:t>
            </a:r>
            <a:r>
              <a:rPr lang="uk-UA" sz="2000" dirty="0" smtClean="0">
                <a:latin typeface="Century Schoolbook" panose="02040604050505020304" pitchFamily="18" charset="0"/>
              </a:rPr>
              <a:t>: </a:t>
            </a:r>
            <a:r>
              <a:rPr lang="uk-UA" sz="2000" i="1" dirty="0" smtClean="0">
                <a:latin typeface="Century Schoolbook" panose="02040604050505020304" pitchFamily="18" charset="0"/>
              </a:rPr>
              <a:t>прочитати скоромовку.</a:t>
            </a:r>
            <a:endParaRPr lang="uk-UA" sz="2000" i="1" dirty="0">
              <a:latin typeface="Century Schoolbook" panose="020406040505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988840"/>
            <a:ext cx="6336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9900"/>
                </a:solidFill>
                <a:latin typeface="Century Schoolbook" panose="02040604050505020304" pitchFamily="18" charset="0"/>
              </a:rPr>
              <a:t>Кожну сороку спіймати морока, </a:t>
            </a:r>
          </a:p>
          <a:p>
            <a:pPr algn="ctr"/>
            <a:r>
              <a:rPr lang="uk-UA" sz="2800" b="1" dirty="0" smtClean="0">
                <a:solidFill>
                  <a:srgbClr val="009900"/>
                </a:solidFill>
                <a:latin typeface="Century Schoolbook" panose="02040604050505020304" pitchFamily="18" charset="0"/>
              </a:rPr>
              <a:t>а на сорок </a:t>
            </a:r>
            <a:r>
              <a:rPr lang="uk-UA" sz="2800" b="1" dirty="0" err="1" smtClean="0">
                <a:solidFill>
                  <a:srgbClr val="009900"/>
                </a:solidFill>
                <a:latin typeface="Century Schoolbook" panose="02040604050505020304" pitchFamily="18" charset="0"/>
              </a:rPr>
              <a:t>сорок</a:t>
            </a:r>
            <a:r>
              <a:rPr lang="uk-UA" sz="2800" b="1" dirty="0" smtClean="0">
                <a:solidFill>
                  <a:srgbClr val="009900"/>
                </a:solidFill>
                <a:latin typeface="Century Schoolbook" panose="02040604050505020304" pitchFamily="18" charset="0"/>
              </a:rPr>
              <a:t> </a:t>
            </a:r>
            <a:r>
              <a:rPr lang="uk-UA" sz="2800" b="1" dirty="0" err="1" smtClean="0">
                <a:solidFill>
                  <a:srgbClr val="009900"/>
                </a:solidFill>
                <a:latin typeface="Century Schoolbook" panose="02040604050505020304" pitchFamily="18" charset="0"/>
              </a:rPr>
              <a:t>сорок</a:t>
            </a:r>
            <a:r>
              <a:rPr lang="uk-UA" sz="2800" b="1" dirty="0" smtClean="0">
                <a:solidFill>
                  <a:srgbClr val="009900"/>
                </a:solidFill>
                <a:latin typeface="Century Schoolbook" panose="02040604050505020304" pitchFamily="18" charset="0"/>
              </a:rPr>
              <a:t> морок.</a:t>
            </a:r>
            <a:endParaRPr lang="ru-RU" sz="2800" b="1" dirty="0">
              <a:solidFill>
                <a:srgbClr val="0099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83259" y="3068960"/>
            <a:ext cx="7381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Числівники </a:t>
            </a:r>
            <a:r>
              <a:rPr lang="uk-UA" sz="20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сорок, </a:t>
            </a:r>
            <a:r>
              <a:rPr lang="uk-UA" sz="2000" b="1" dirty="0" err="1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дев</a:t>
            </a:r>
            <a:r>
              <a:rPr lang="en-US" sz="20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’</a:t>
            </a:r>
            <a:r>
              <a:rPr lang="uk-UA" sz="2000" b="1" dirty="0" err="1" smtClean="0">
                <a:solidFill>
                  <a:srgbClr val="C00000"/>
                </a:solidFill>
                <a:latin typeface="Century Schoolbook" panose="02040604050505020304" pitchFamily="18" charset="0"/>
              </a:rPr>
              <a:t>яносто</a:t>
            </a:r>
            <a:r>
              <a:rPr lang="uk-UA" sz="20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, сто </a:t>
            </a:r>
            <a:r>
              <a:rPr lang="uk-UA" sz="2000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в усіх відмінках, окрім називного і знахідного мають закінчення –а.</a:t>
            </a:r>
            <a:endParaRPr lang="ru-RU" sz="2000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54709" r="21924" b="37624"/>
          <a:stretch/>
        </p:blipFill>
        <p:spPr bwMode="auto">
          <a:xfrm>
            <a:off x="251520" y="3933056"/>
            <a:ext cx="8712968" cy="1570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29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3693" y="188640"/>
            <a:ext cx="7381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У складних числівниках назвах сотень (</a:t>
            </a:r>
            <a:r>
              <a:rPr lang="uk-UA" sz="20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від двохсот до </a:t>
            </a:r>
            <a:r>
              <a:rPr lang="uk-UA" sz="2000" b="1" dirty="0" err="1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дев</a:t>
            </a:r>
            <a:r>
              <a:rPr lang="en-US" sz="20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’</a:t>
            </a:r>
            <a:r>
              <a:rPr lang="uk-UA" sz="2000" b="1" dirty="0" err="1" smtClean="0">
                <a:solidFill>
                  <a:srgbClr val="C00000"/>
                </a:solidFill>
                <a:latin typeface="Century Schoolbook" panose="02040604050505020304" pitchFamily="18" charset="0"/>
              </a:rPr>
              <a:t>ятисот</a:t>
            </a:r>
            <a:r>
              <a:rPr lang="uk-UA" sz="2000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) відмінюються </a:t>
            </a:r>
            <a:r>
              <a:rPr lang="uk-UA" sz="2000" u="sng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обидві частини</a:t>
            </a:r>
            <a:r>
              <a:rPr lang="uk-UA" sz="2000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.</a:t>
            </a:r>
            <a:endParaRPr lang="ru-RU" sz="2000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2008" y="1196752"/>
            <a:ext cx="7381229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Конкурс математиків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52008" y="1988840"/>
            <a:ext cx="73812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latin typeface="Century Schoolbook" panose="02040604050505020304" pitchFamily="18" charset="0"/>
              </a:rPr>
              <a:t>Завдання</a:t>
            </a:r>
            <a:r>
              <a:rPr lang="uk-UA" sz="2000" dirty="0" smtClean="0">
                <a:latin typeface="Century Schoolbook" panose="02040604050505020304" pitchFamily="18" charset="0"/>
              </a:rPr>
              <a:t>: </a:t>
            </a:r>
            <a:r>
              <a:rPr lang="uk-UA" sz="2000" i="1" dirty="0" smtClean="0">
                <a:latin typeface="Century Schoolbook" panose="02040604050505020304" pitchFamily="18" charset="0"/>
              </a:rPr>
              <a:t>записати подані арифметичні дії словами.</a:t>
            </a:r>
            <a:endParaRPr lang="ru-RU" sz="2000" i="1" dirty="0">
              <a:latin typeface="Century Schoolbook" panose="020406040505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52006" y="2591281"/>
            <a:ext cx="73812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587 + 719;                                    265 + 124.</a:t>
            </a:r>
            <a:endParaRPr lang="ru-RU" sz="2800" b="1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36381" y="3332856"/>
            <a:ext cx="738122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solidFill>
                  <a:srgbClr val="009900"/>
                </a:solidFill>
                <a:latin typeface="Century Schoolbook" panose="02040604050505020304" pitchFamily="18" charset="0"/>
              </a:rPr>
              <a:t>Зразок: </a:t>
            </a:r>
            <a:r>
              <a:rPr lang="uk-UA" sz="2400" dirty="0" smtClean="0">
                <a:solidFill>
                  <a:srgbClr val="009900"/>
                </a:solidFill>
                <a:latin typeface="Century Schoolbook" panose="02040604050505020304" pitchFamily="18" charset="0"/>
              </a:rPr>
              <a:t>398 + 465. </a:t>
            </a:r>
            <a:r>
              <a:rPr lang="uk-UA" sz="2400" i="1" dirty="0" smtClean="0">
                <a:solidFill>
                  <a:srgbClr val="009900"/>
                </a:solidFill>
                <a:latin typeface="Century Schoolbook" panose="02040604050505020304" pitchFamily="18" charset="0"/>
              </a:rPr>
              <a:t>До трьохсот </a:t>
            </a:r>
            <a:r>
              <a:rPr lang="uk-UA" sz="2400" i="1" dirty="0" err="1" smtClean="0">
                <a:solidFill>
                  <a:srgbClr val="009900"/>
                </a:solidFill>
                <a:latin typeface="Century Schoolbook" panose="02040604050505020304" pitchFamily="18" charset="0"/>
              </a:rPr>
              <a:t>дев</a:t>
            </a:r>
            <a:r>
              <a:rPr lang="en-US" sz="2400" i="1" dirty="0" smtClean="0">
                <a:solidFill>
                  <a:srgbClr val="009900"/>
                </a:solidFill>
                <a:latin typeface="Century Schoolbook" panose="02040604050505020304" pitchFamily="18" charset="0"/>
              </a:rPr>
              <a:t>’</a:t>
            </a:r>
            <a:r>
              <a:rPr lang="uk-UA" sz="2400" i="1" dirty="0" err="1" smtClean="0">
                <a:solidFill>
                  <a:srgbClr val="009900"/>
                </a:solidFill>
                <a:latin typeface="Century Schoolbook" panose="02040604050505020304" pitchFamily="18" charset="0"/>
              </a:rPr>
              <a:t>яноста</a:t>
            </a:r>
            <a:r>
              <a:rPr lang="uk-UA" sz="2400" i="1" dirty="0" smtClean="0">
                <a:solidFill>
                  <a:srgbClr val="009900"/>
                </a:solidFill>
                <a:latin typeface="Century Schoolbook" panose="02040604050505020304" pitchFamily="18" charset="0"/>
              </a:rPr>
              <a:t> восьми додати чотириста шістдесят п</a:t>
            </a:r>
            <a:r>
              <a:rPr lang="en-US" sz="2400" i="1" dirty="0" smtClean="0">
                <a:solidFill>
                  <a:srgbClr val="009900"/>
                </a:solidFill>
                <a:latin typeface="Century Schoolbook" panose="02040604050505020304" pitchFamily="18" charset="0"/>
              </a:rPr>
              <a:t>’</a:t>
            </a:r>
            <a:r>
              <a:rPr lang="uk-UA" sz="2400" i="1" dirty="0" smtClean="0">
                <a:solidFill>
                  <a:srgbClr val="009900"/>
                </a:solidFill>
                <a:latin typeface="Century Schoolbook" panose="02040604050505020304" pitchFamily="18" charset="0"/>
              </a:rPr>
              <a:t>ять. Знайти суму трьохсот </a:t>
            </a:r>
            <a:r>
              <a:rPr lang="uk-UA" sz="2400" i="1" dirty="0" err="1" smtClean="0">
                <a:solidFill>
                  <a:srgbClr val="009900"/>
                </a:solidFill>
                <a:latin typeface="Century Schoolbook" panose="02040604050505020304" pitchFamily="18" charset="0"/>
              </a:rPr>
              <a:t>дев</a:t>
            </a:r>
            <a:r>
              <a:rPr lang="en-US" sz="2400" i="1" dirty="0" smtClean="0">
                <a:solidFill>
                  <a:srgbClr val="009900"/>
                </a:solidFill>
                <a:latin typeface="Century Schoolbook" panose="02040604050505020304" pitchFamily="18" charset="0"/>
              </a:rPr>
              <a:t>’</a:t>
            </a:r>
            <a:r>
              <a:rPr lang="uk-UA" sz="2400" i="1" dirty="0" err="1" smtClean="0">
                <a:solidFill>
                  <a:srgbClr val="009900"/>
                </a:solidFill>
                <a:latin typeface="Century Schoolbook" panose="02040604050505020304" pitchFamily="18" charset="0"/>
              </a:rPr>
              <a:t>яноста</a:t>
            </a:r>
            <a:r>
              <a:rPr lang="uk-UA" sz="2400" i="1" dirty="0" smtClean="0">
                <a:solidFill>
                  <a:srgbClr val="009900"/>
                </a:solidFill>
                <a:latin typeface="Century Schoolbook" panose="02040604050505020304" pitchFamily="18" charset="0"/>
              </a:rPr>
              <a:t> восьми і чотирьохсот шістдесяти п</a:t>
            </a:r>
            <a:r>
              <a:rPr lang="en-US" sz="2400" i="1" dirty="0" smtClean="0">
                <a:solidFill>
                  <a:srgbClr val="009900"/>
                </a:solidFill>
                <a:latin typeface="Century Schoolbook" panose="02040604050505020304" pitchFamily="18" charset="0"/>
              </a:rPr>
              <a:t>’</a:t>
            </a:r>
            <a:r>
              <a:rPr lang="uk-UA" sz="2400" i="1" dirty="0" err="1" smtClean="0">
                <a:solidFill>
                  <a:srgbClr val="009900"/>
                </a:solidFill>
                <a:latin typeface="Century Schoolbook" panose="02040604050505020304" pitchFamily="18" charset="0"/>
              </a:rPr>
              <a:t>яти</a:t>
            </a:r>
            <a:r>
              <a:rPr lang="uk-UA" sz="2400" i="1" dirty="0" smtClean="0">
                <a:solidFill>
                  <a:srgbClr val="009900"/>
                </a:solidFill>
                <a:latin typeface="Century Schoolbook" panose="02040604050505020304" pitchFamily="18" charset="0"/>
              </a:rPr>
              <a:t>.</a:t>
            </a:r>
            <a:endParaRPr lang="ru-RU" sz="2400" i="1" dirty="0">
              <a:solidFill>
                <a:srgbClr val="009900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409" y="4581128"/>
            <a:ext cx="1569201" cy="2070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36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488832" cy="49006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Гра «Заплутаний лабіринт»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812611"/>
            <a:ext cx="74888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latin typeface="Century Schoolbook" panose="02040604050505020304" pitchFamily="18" charset="0"/>
              </a:rPr>
              <a:t>Завдання: </a:t>
            </a:r>
            <a:r>
              <a:rPr lang="uk-UA" sz="2000" i="1" dirty="0" smtClean="0">
                <a:latin typeface="Century Schoolbook" panose="02040604050505020304" pitchFamily="18" charset="0"/>
              </a:rPr>
              <a:t>щоб швидше вибратися із тунелю-лабіринту, треба відгадати загадки. Зробити висновок про рід, число та відмінок кількісних числівників.</a:t>
            </a:r>
            <a:endParaRPr lang="uk-UA" sz="2000" i="1" dirty="0">
              <a:latin typeface="Century Schoolbook" panose="020406040505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5621" y="2204864"/>
            <a:ext cx="8784975" cy="44012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1.</a:t>
            </a:r>
            <a:r>
              <a:rPr lang="uk-UA" dirty="0" smtClean="0">
                <a:solidFill>
                  <a:srgbClr val="006600"/>
                </a:solidFill>
              </a:rPr>
              <a:t>	</a:t>
            </a:r>
            <a:r>
              <a:rPr lang="uk-UA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Реве віл на сто гір, на сто кроків, на сто потоків.</a:t>
            </a:r>
          </a:p>
          <a:p>
            <a:r>
              <a:rPr lang="uk-UA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2.	Головата, дженджуриста, сорочок наділа триста, а нога одна.</a:t>
            </a:r>
          </a:p>
          <a:p>
            <a:r>
              <a:rPr lang="uk-UA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3.	Сімсот соколят на одній подушці сплять.</a:t>
            </a:r>
          </a:p>
          <a:p>
            <a:r>
              <a:rPr lang="uk-UA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4.	Має шкір сім, витискає сльози всім.</a:t>
            </a:r>
          </a:p>
          <a:p>
            <a:r>
              <a:rPr lang="uk-UA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5.	Сиділа бабуся в дев’ятьох кожухах, хто побачить, той заплаче.</a:t>
            </a:r>
          </a:p>
          <a:p>
            <a:r>
              <a:rPr lang="uk-UA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6.	Бігає </a:t>
            </a:r>
            <a:r>
              <a:rPr lang="uk-UA" sz="2000" dirty="0" err="1" smtClean="0">
                <a:solidFill>
                  <a:schemeClr val="tx1"/>
                </a:solidFill>
                <a:latin typeface="Century Schoolbook" panose="02040604050505020304" pitchFamily="18" charset="0"/>
              </a:rPr>
              <a:t>Марушка</a:t>
            </a:r>
            <a:r>
              <a:rPr lang="uk-UA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у ста кожушках, як вітер повіє, то й спина замріє.</a:t>
            </a:r>
          </a:p>
          <a:p>
            <a:r>
              <a:rPr lang="uk-UA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7.	Що то за птах, що на вісьмох ногах?</a:t>
            </a:r>
          </a:p>
          <a:p>
            <a:r>
              <a:rPr lang="uk-UA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8.	Було собі два брати і обидва Кіндрати, через доріжку живуть і один одного не бачить.</a:t>
            </a:r>
          </a:p>
          <a:p>
            <a:r>
              <a:rPr lang="uk-UA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9.	Бориско без обручів, без дна, а в нім два сорти вина.</a:t>
            </a:r>
          </a:p>
          <a:p>
            <a:r>
              <a:rPr lang="uk-UA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10.	Під одним козирком чотири козаки.</a:t>
            </a:r>
          </a:p>
          <a:p>
            <a:r>
              <a:rPr lang="uk-UA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11.	Шістдесят синів підперезано, а мати ні.</a:t>
            </a:r>
          </a:p>
          <a:p>
            <a:r>
              <a:rPr lang="uk-UA" sz="2000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12.	Шість ніг, дві голови, один хвіст, чотири ока, два носи.</a:t>
            </a:r>
            <a:endParaRPr lang="uk-UA" sz="20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2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701</Words>
  <Application>Microsoft Office PowerPoint</Application>
  <PresentationFormat>Экран (4:3)</PresentationFormat>
  <Paragraphs>84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Відмінювання кількісних  числівників</vt:lpstr>
      <vt:lpstr>Відмінки числівників</vt:lpstr>
      <vt:lpstr>Презентация PowerPoint</vt:lpstr>
      <vt:lpstr>Гра «Ланцюжок»</vt:lpstr>
      <vt:lpstr>  Два - символ руху, спрямованості до оновлення, протилежних начал і боротьби: Світло і Тьма, Добро і Зло, Життя і Смерть. (Два коти в одному мішку не помиряться. Між двома дубами зав'язло теля зубами).   </vt:lpstr>
      <vt:lpstr>Презентация PowerPoint</vt:lpstr>
      <vt:lpstr>Орфоепічна хвилинка</vt:lpstr>
      <vt:lpstr>Презентация PowerPoint</vt:lpstr>
      <vt:lpstr>Гра «Заплутаний лабіринт»</vt:lpstr>
      <vt:lpstr>Робота-переклад</vt:lpstr>
      <vt:lpstr>Клоуз-тест</vt:lpstr>
      <vt:lpstr>«Незакінчене речення»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Марина</cp:lastModifiedBy>
  <cp:revision>22</cp:revision>
  <dcterms:created xsi:type="dcterms:W3CDTF">2014-07-09T12:53:52Z</dcterms:created>
  <dcterms:modified xsi:type="dcterms:W3CDTF">2014-12-19T08:04:52Z</dcterms:modified>
</cp:coreProperties>
</file>