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CB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B0B871D-A0E9-4E9E-8789-741698290DDA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C24B258-FBC1-4197-BD8F-29EFB55249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871D-A0E9-4E9E-8789-741698290DDA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B258-FBC1-4197-BD8F-29EFB55249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871D-A0E9-4E9E-8789-741698290DDA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B258-FBC1-4197-BD8F-29EFB55249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0B871D-A0E9-4E9E-8789-741698290DDA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C24B258-FBC1-4197-BD8F-29EFB55249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B0B871D-A0E9-4E9E-8789-741698290DDA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C24B258-FBC1-4197-BD8F-29EFB55249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871D-A0E9-4E9E-8789-741698290DDA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B258-FBC1-4197-BD8F-29EFB55249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871D-A0E9-4E9E-8789-741698290DDA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B258-FBC1-4197-BD8F-29EFB55249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0B871D-A0E9-4E9E-8789-741698290DDA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C24B258-FBC1-4197-BD8F-29EFB55249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B871D-A0E9-4E9E-8789-741698290DDA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4B258-FBC1-4197-BD8F-29EFB55249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0B871D-A0E9-4E9E-8789-741698290DDA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C24B258-FBC1-4197-BD8F-29EFB55249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0B871D-A0E9-4E9E-8789-741698290DDA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C24B258-FBC1-4197-BD8F-29EFB55249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B0B871D-A0E9-4E9E-8789-741698290DDA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C24B258-FBC1-4197-BD8F-29EFB55249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28662" y="2143116"/>
            <a:ext cx="7467600" cy="2011354"/>
          </a:xfrm>
        </p:spPr>
        <p:txBody>
          <a:bodyPr>
            <a:normAutofit/>
          </a:bodyPr>
          <a:lstStyle/>
          <a:p>
            <a:pPr algn="ctr"/>
            <a:r>
              <a:rPr lang="uk-UA" b="1" dirty="0" smtClean="0">
                <a:solidFill>
                  <a:schemeClr val="tx1"/>
                </a:solidFill>
              </a:rPr>
              <a:t>Букви </a:t>
            </a:r>
            <a:r>
              <a:rPr lang="uk-UA" b="1" i="1" dirty="0" smtClean="0">
                <a:solidFill>
                  <a:schemeClr val="tx1"/>
                </a:solidFill>
              </a:rPr>
              <a:t>е</a:t>
            </a:r>
            <a:r>
              <a:rPr lang="uk-UA" b="1" dirty="0" smtClean="0">
                <a:solidFill>
                  <a:schemeClr val="tx1"/>
                </a:solidFill>
              </a:rPr>
              <a:t>, </a:t>
            </a:r>
            <a:r>
              <a:rPr lang="uk-UA" b="1" i="1" dirty="0" smtClean="0">
                <a:solidFill>
                  <a:schemeClr val="tx1"/>
                </a:solidFill>
              </a:rPr>
              <a:t>и</a:t>
            </a:r>
            <a:r>
              <a:rPr lang="uk-UA" b="1" dirty="0" smtClean="0">
                <a:solidFill>
                  <a:schemeClr val="tx1"/>
                </a:solidFill>
              </a:rPr>
              <a:t>, </a:t>
            </a:r>
            <a:r>
              <a:rPr lang="uk-UA" b="1" i="1" dirty="0" smtClean="0">
                <a:solidFill>
                  <a:schemeClr val="tx1"/>
                </a:solidFill>
              </a:rPr>
              <a:t>і</a:t>
            </a:r>
            <a:r>
              <a:rPr lang="uk-UA" b="1" dirty="0" smtClean="0">
                <a:solidFill>
                  <a:schemeClr val="tx1"/>
                </a:solidFill>
              </a:rPr>
              <a:t> в суфіксах </a:t>
            </a:r>
            <a:r>
              <a:rPr lang="uk-UA" b="1" i="1" dirty="0" err="1" smtClean="0">
                <a:solidFill>
                  <a:schemeClr val="tx1"/>
                </a:solidFill>
              </a:rPr>
              <a:t>-ечок</a:t>
            </a:r>
            <a:r>
              <a:rPr lang="uk-UA" b="1" dirty="0" smtClean="0">
                <a:solidFill>
                  <a:schemeClr val="tx1"/>
                </a:solidFill>
              </a:rPr>
              <a:t>, </a:t>
            </a:r>
            <a:r>
              <a:rPr lang="uk-UA" b="1" i="1" dirty="0" err="1" smtClean="0">
                <a:solidFill>
                  <a:schemeClr val="tx1"/>
                </a:solidFill>
              </a:rPr>
              <a:t>-ечк</a:t>
            </a:r>
            <a:r>
              <a:rPr lang="uk-UA" b="1" dirty="0" smtClean="0">
                <a:solidFill>
                  <a:schemeClr val="tx1"/>
                </a:solidFill>
              </a:rPr>
              <a:t>, </a:t>
            </a:r>
            <a:r>
              <a:rPr lang="uk-UA" b="1" i="1" dirty="0" err="1" smtClean="0">
                <a:solidFill>
                  <a:schemeClr val="tx1"/>
                </a:solidFill>
              </a:rPr>
              <a:t>-ичок</a:t>
            </a:r>
            <a:r>
              <a:rPr lang="uk-UA" b="1" dirty="0" smtClean="0">
                <a:solidFill>
                  <a:schemeClr val="tx1"/>
                </a:solidFill>
              </a:rPr>
              <a:t>, </a:t>
            </a:r>
            <a:r>
              <a:rPr lang="uk-UA" b="1" i="1" dirty="0" err="1" smtClean="0">
                <a:solidFill>
                  <a:schemeClr val="tx1"/>
                </a:solidFill>
              </a:rPr>
              <a:t>-ичк</a:t>
            </a:r>
            <a:r>
              <a:rPr lang="uk-UA" b="1" dirty="0" smtClean="0">
                <a:solidFill>
                  <a:schemeClr val="tx1"/>
                </a:solidFill>
              </a:rPr>
              <a:t>, </a:t>
            </a:r>
            <a:r>
              <a:rPr lang="uk-UA" b="1" i="1" dirty="0" err="1" smtClean="0">
                <a:solidFill>
                  <a:schemeClr val="tx1"/>
                </a:solidFill>
              </a:rPr>
              <a:t>-інн</a:t>
            </a:r>
            <a:r>
              <a:rPr lang="uk-UA" b="1" i="1" dirty="0" smtClean="0">
                <a:solidFill>
                  <a:schemeClr val="tx1"/>
                </a:solidFill>
              </a:rPr>
              <a:t> (я)</a:t>
            </a:r>
            <a:r>
              <a:rPr lang="uk-UA" b="1" dirty="0" smtClean="0">
                <a:solidFill>
                  <a:schemeClr val="tx1"/>
                </a:solidFill>
              </a:rPr>
              <a:t>, </a:t>
            </a:r>
            <a:r>
              <a:rPr lang="uk-UA" b="1" i="1" dirty="0" err="1" smtClean="0">
                <a:solidFill>
                  <a:schemeClr val="tx1"/>
                </a:solidFill>
              </a:rPr>
              <a:t>-ення</a:t>
            </a:r>
            <a:r>
              <a:rPr lang="uk-UA" b="1" i="1" dirty="0" smtClean="0">
                <a:solidFill>
                  <a:schemeClr val="tx1"/>
                </a:solidFill>
              </a:rPr>
              <a:t> (-я)</a:t>
            </a:r>
            <a:r>
              <a:rPr lang="uk-UA" b="1" dirty="0" smtClean="0">
                <a:solidFill>
                  <a:schemeClr val="tx1"/>
                </a:solidFill>
              </a:rPr>
              <a:t>, </a:t>
            </a:r>
            <a:r>
              <a:rPr lang="uk-UA" b="1" i="1" dirty="0" smtClean="0">
                <a:solidFill>
                  <a:schemeClr val="tx1"/>
                </a:solidFill>
              </a:rPr>
              <a:t>-н (я)</a:t>
            </a:r>
            <a:r>
              <a:rPr lang="uk-UA" b="1" dirty="0" smtClean="0">
                <a:solidFill>
                  <a:schemeClr val="tx1"/>
                </a:solidFill>
              </a:rPr>
              <a:t>, </a:t>
            </a:r>
            <a:r>
              <a:rPr lang="uk-UA" b="1" i="1" dirty="0" err="1" smtClean="0">
                <a:solidFill>
                  <a:schemeClr val="tx1"/>
                </a:solidFill>
              </a:rPr>
              <a:t>-инн</a:t>
            </a:r>
            <a:r>
              <a:rPr lang="uk-UA" b="1" i="1" dirty="0" smtClean="0">
                <a:solidFill>
                  <a:schemeClr val="tx1"/>
                </a:solidFill>
              </a:rPr>
              <a:t> (я)</a:t>
            </a:r>
            <a:r>
              <a:rPr lang="uk-UA" b="1" dirty="0" smtClean="0">
                <a:solidFill>
                  <a:schemeClr val="tx1"/>
                </a:solidFill>
              </a:rPr>
              <a:t>, </a:t>
            </a:r>
            <a:r>
              <a:rPr lang="uk-UA" b="1" i="1" dirty="0" err="1" smtClean="0">
                <a:solidFill>
                  <a:schemeClr val="tx1"/>
                </a:solidFill>
              </a:rPr>
              <a:t>-ив</a:t>
            </a:r>
            <a:r>
              <a:rPr lang="uk-UA" b="1" dirty="0" smtClean="0">
                <a:solidFill>
                  <a:schemeClr val="tx1"/>
                </a:solidFill>
              </a:rPr>
              <a:t> </a:t>
            </a:r>
            <a:r>
              <a:rPr lang="uk-UA" b="1" i="1" dirty="0" smtClean="0">
                <a:solidFill>
                  <a:schemeClr val="tx1"/>
                </a:solidFill>
              </a:rPr>
              <a:t>(о)</a:t>
            </a:r>
            <a:r>
              <a:rPr lang="uk-UA" b="1" dirty="0" smtClean="0">
                <a:solidFill>
                  <a:schemeClr val="tx1"/>
                </a:solidFill>
              </a:rPr>
              <a:t>, </a:t>
            </a:r>
            <a:r>
              <a:rPr lang="uk-UA" b="1" i="1" dirty="0" err="1" smtClean="0">
                <a:solidFill>
                  <a:schemeClr val="tx1"/>
                </a:solidFill>
              </a:rPr>
              <a:t>-ев</a:t>
            </a:r>
            <a:r>
              <a:rPr lang="uk-UA" b="1" i="1" dirty="0" smtClean="0">
                <a:solidFill>
                  <a:schemeClr val="tx1"/>
                </a:solidFill>
              </a:rPr>
              <a:t> (о)</a:t>
            </a:r>
            <a:r>
              <a:rPr lang="uk-UA" b="1" dirty="0" smtClean="0">
                <a:solidFill>
                  <a:schemeClr val="tx1"/>
                </a:solidFill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5583254"/>
          </a:xfrm>
        </p:spPr>
        <p:txBody>
          <a:bodyPr>
            <a:noAutofit/>
          </a:bodyPr>
          <a:lstStyle/>
          <a:p>
            <a:r>
              <a:rPr lang="uk-UA" sz="3200" b="1" i="1" dirty="0" smtClean="0"/>
              <a:t>Гра «Знайдіть помилки».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uk-UA" sz="3200" dirty="0" smtClean="0">
                <a:solidFill>
                  <a:schemeClr val="tx1"/>
                </a:solidFill>
              </a:rPr>
              <a:t>Це може здатися не правдою... У </a:t>
            </a:r>
            <a:r>
              <a:rPr lang="uk-UA" sz="3200" dirty="0" err="1" smtClean="0">
                <a:solidFill>
                  <a:schemeClr val="tx1"/>
                </a:solidFill>
              </a:rPr>
              <a:t>південій</a:t>
            </a:r>
            <a:r>
              <a:rPr lang="uk-UA" sz="3200" dirty="0" smtClean="0">
                <a:solidFill>
                  <a:schemeClr val="tx1"/>
                </a:solidFill>
              </a:rPr>
              <a:t> </a:t>
            </a:r>
            <a:r>
              <a:rPr lang="uk-UA" sz="3200" dirty="0" err="1" smtClean="0">
                <a:solidFill>
                  <a:schemeClr val="tx1"/>
                </a:solidFill>
              </a:rPr>
              <a:t>Амереці</a:t>
            </a:r>
            <a:r>
              <a:rPr lang="uk-UA" sz="3200" dirty="0" smtClean="0">
                <a:solidFill>
                  <a:schemeClr val="tx1"/>
                </a:solidFill>
              </a:rPr>
              <a:t> в </a:t>
            </a:r>
            <a:r>
              <a:rPr lang="uk-UA" sz="3200" dirty="0" err="1" smtClean="0">
                <a:solidFill>
                  <a:schemeClr val="tx1"/>
                </a:solidFill>
              </a:rPr>
              <a:t>пребережних</a:t>
            </a:r>
            <a:r>
              <a:rPr lang="uk-UA" sz="3200" dirty="0" smtClean="0">
                <a:solidFill>
                  <a:schemeClr val="tx1"/>
                </a:solidFill>
              </a:rPr>
              <a:t> скалах річки Оріноко люди </a:t>
            </a:r>
            <a:r>
              <a:rPr lang="uk-UA" sz="3200" dirty="0" err="1" smtClean="0">
                <a:solidFill>
                  <a:schemeClr val="tx1"/>
                </a:solidFill>
              </a:rPr>
              <a:t>чуют</a:t>
            </a:r>
            <a:r>
              <a:rPr lang="uk-UA" sz="3200" dirty="0" smtClean="0">
                <a:solidFill>
                  <a:schemeClr val="tx1"/>
                </a:solidFill>
              </a:rPr>
              <a:t> стогін скал. Раніше марновірні Індіанці вважали, що там </a:t>
            </a:r>
            <a:r>
              <a:rPr lang="uk-UA" sz="3200" dirty="0" err="1" smtClean="0">
                <a:solidFill>
                  <a:schemeClr val="tx1"/>
                </a:solidFill>
              </a:rPr>
              <a:t>осилилися</a:t>
            </a:r>
            <a:r>
              <a:rPr lang="uk-UA" sz="3200" dirty="0" smtClean="0">
                <a:solidFill>
                  <a:schemeClr val="tx1"/>
                </a:solidFill>
              </a:rPr>
              <a:t> душі не </a:t>
            </a:r>
            <a:r>
              <a:rPr lang="uk-UA" sz="3200" dirty="0" err="1" smtClean="0">
                <a:solidFill>
                  <a:schemeClr val="tx1"/>
                </a:solidFill>
              </a:rPr>
              <a:t>біжчиків</a:t>
            </a:r>
            <a:r>
              <a:rPr lang="uk-UA" sz="3200" dirty="0" smtClean="0">
                <a:solidFill>
                  <a:schemeClr val="tx1"/>
                </a:solidFill>
              </a:rPr>
              <a:t> і тих хто чує ці стони чатує не щастя.</a:t>
            </a:r>
            <a:r>
              <a:rPr lang="ru-RU" sz="1800" dirty="0" smtClean="0">
                <a:solidFill>
                  <a:schemeClr val="tx1"/>
                </a:solidFill>
              </a:rPr>
              <a:t/>
            </a:r>
            <a:br>
              <a:rPr lang="ru-RU" sz="1800" dirty="0" smtClean="0">
                <a:solidFill>
                  <a:schemeClr val="tx1"/>
                </a:solidFill>
              </a:rPr>
            </a:br>
            <a:endParaRPr lang="ru-RU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428736"/>
            <a:ext cx="91440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Книжка, смужка, стрічка, коник, полковник, мішок, вусик, кутик, край, діжка, племінниця, суниця, молодиця, печериця, світлиця, черевик, медівник, хлопчик, плужок, гачок, бублик.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4219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b="1" dirty="0" smtClean="0"/>
              <a:t>«Майбутній дитячий письменник»</a:t>
            </a:r>
            <a:br>
              <a:rPr lang="uk-UA" b="1" dirty="0" smtClean="0"/>
            </a:br>
            <a:r>
              <a:rPr lang="uk-UA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Утворити пестливу форму слів за допомогою</a:t>
            </a:r>
            <a:r>
              <a:rPr lang="ru-RU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суфіксів</a:t>
            </a:r>
            <a:r>
              <a: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Вибіркова </a:t>
            </a:r>
            <a:r>
              <a:rPr lang="uk-UA" sz="2000" b="1" i="1" dirty="0" smtClean="0">
                <a:latin typeface="Georgia" pitchFamily="18" charset="0"/>
                <a:ea typeface="Times New Roman" pitchFamily="18" charset="0"/>
              </a:rPr>
              <a:t>робота</a:t>
            </a:r>
            <a:r>
              <a:rPr kumimoji="0" lang="uk-UA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.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Виписати іменники з суфіксами </a:t>
            </a:r>
            <a:r>
              <a:rPr kumimoji="0" lang="uk-UA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–енн-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 (</a:t>
            </a:r>
            <a:r>
              <a:rPr kumimoji="0" lang="uk-UA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-єнн-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),  </a:t>
            </a:r>
            <a:r>
              <a:rPr kumimoji="0" lang="uk-UA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-інн-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, </a:t>
            </a:r>
            <a:r>
              <a:rPr lang="ru-RU" sz="2000" dirty="0">
                <a:latin typeface="Arial" pitchFamily="34" charset="0"/>
              </a:rPr>
              <a:t> 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-</a:t>
            </a:r>
            <a:r>
              <a:rPr kumimoji="0" lang="uk-UA" sz="2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анн</a:t>
            </a:r>
            <a:r>
              <a: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-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, що означають </a:t>
            </a:r>
            <a:r>
              <a:rPr kumimoji="0" lang="uk-UA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опредмечену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 дію. Пояснити написання виписаних слів.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    Літа летять, століття переходять, і в тому перебільшення нема. (Д. Кремінь.) Материне благословення і з дна моря витягає. (</a:t>
            </a:r>
            <a:r>
              <a:rPr kumimoji="0" lang="uk-UA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Нар.творч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.) Є сили смерті й сили сотворіння… Відроджується в пагоні коріння, а в ранній квітці чути пізній плід. (Л.Первомайський.)  Тільки хто ж то погасить зуміє перші мрії, перші поривання? (Д.Павличко.)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-738663"/>
            <a:ext cx="9144000" cy="7232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400" b="1" u="sng" dirty="0" smtClean="0">
              <a:latin typeface="Georgia" pitchFamily="18" charset="0"/>
              <a:ea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400" b="1" u="sng" dirty="0">
              <a:latin typeface="Georgia" pitchFamily="18" charset="0"/>
              <a:ea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b="1" u="sng" dirty="0" smtClean="0">
                <a:latin typeface="Georgia" pitchFamily="18" charset="0"/>
                <a:ea typeface="Times New Roman" pitchFamily="18" charset="0"/>
              </a:rPr>
              <a:t>Коментована робота.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Переписати</a:t>
            </a:r>
            <a:r>
              <a:rPr kumimoji="0" lang="uk-UA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, на місці крапок уставляючи пропущені букви.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     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ea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Довге 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гарбуз..</a:t>
            </a:r>
            <a:r>
              <a:rPr kumimoji="0" lang="uk-UA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ння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 вилізло на курінь і почіплялось по тину. (І.Нечуй-Левицький.) Та це ж цвіте гарбуз! Його довге огуд..</a:t>
            </a:r>
            <a:r>
              <a:rPr kumimoji="0" lang="uk-UA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ння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 скрізь простяглось на </a:t>
            </a:r>
            <a:r>
              <a:rPr kumimoji="0" lang="uk-UA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вгороді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. (О.Донченко.) Вже з городів, певно, позбирали, на загату склали </a:t>
            </a:r>
            <a:r>
              <a:rPr kumimoji="0" lang="uk-UA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картопл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..</a:t>
            </a:r>
            <a:r>
              <a:rPr kumimoji="0" lang="uk-UA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ння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 … 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(В.Колодій). Тихо пливло </a:t>
            </a:r>
            <a:r>
              <a:rPr kumimoji="0" lang="uk-UA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павут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..</a:t>
            </a:r>
            <a:r>
              <a:rPr kumimoji="0" lang="uk-UA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ння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, і  тоненька хмарина лежала над яром, наче капустяний листок. (М.Вінграновський.) Он лінивий лин смокче крізь сон </a:t>
            </a:r>
            <a:r>
              <a:rPr kumimoji="0" lang="uk-UA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багов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..</a:t>
            </a:r>
            <a:r>
              <a:rPr kumimoji="0" lang="uk-UA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ння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. (Дніпрова Чайка.) </a:t>
            </a:r>
            <a:endParaRPr kumimoji="0" lang="uk-UA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84</TotalTime>
  <Words>291</Words>
  <Application>Microsoft Office PowerPoint</Application>
  <PresentationFormat>Экран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Century Schoolbook</vt:lpstr>
      <vt:lpstr>Georgia</vt:lpstr>
      <vt:lpstr>Times New Roman</vt:lpstr>
      <vt:lpstr>Wingdings</vt:lpstr>
      <vt:lpstr>Wingdings 2</vt:lpstr>
      <vt:lpstr>Эркер</vt:lpstr>
      <vt:lpstr>Букви е, и, і в суфіксах -ечок, -ечк, -ичок, -ичк, -інн (я), -ення (-я), -н (я), -инн (я), -ив (о), -ев (о). </vt:lpstr>
      <vt:lpstr>Гра «Знайдіть помилки».  Це може здатися не правдою... У південій Амереці в пребережних скалах річки Оріноко люди чуют стогін скал. Раніше марновірні Індіанці вважали, що там осилилися душі не біжчиків і тих хто чує ці стони чатує не щастя. </vt:lpstr>
      <vt:lpstr> «Майбутній дитячий письменник» Утворити пестливу форму слів за допомогою суфіксів  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Букви е, и, і в суфіксах -ечок, -ечк, -ичок, -ичк, -інн (я), -ення (-я), -н (я), -инн (я), -ив (о), -ев (о). </dc:title>
  <dc:creator>User</dc:creator>
  <cp:lastModifiedBy>Марина</cp:lastModifiedBy>
  <cp:revision>4</cp:revision>
  <dcterms:created xsi:type="dcterms:W3CDTF">2013-01-17T18:43:34Z</dcterms:created>
  <dcterms:modified xsi:type="dcterms:W3CDTF">2014-12-04T12:02:58Z</dcterms:modified>
</cp:coreProperties>
</file>